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200">
                <a:solidFill>
                  <a:srgbClr val="13223A"/>
                </a:solidFill>
              </a:rPr>
              <a:t>Monthly revenue, trailing 12 months ($M)</a:t>
            </a:r>
          </a:p>
        </c:rich>
      </c:tx>
      <c:layout/>
      <c:overlay val="0"/>
    </c:title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ln w="28575">
              <a:solidFill>
                <a:srgbClr val="13223A"/>
              </a:solidFill>
            </a:ln>
          </c:spPr>
          <c:marker>
            <c:spPr>
              <a:solidFill>
                <a:srgbClr val="13223A"/>
              </a:solidFill>
              <a:ln>
                <a:solidFill>
                  <a:srgbClr val="13223A"/>
                </a:solidFill>
              </a:ln>
            </c:spPr>
          </c:marker>
          <c:cat>
            <c:strRef>
              <c:f>Sheet1!$A$2:$A$13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0.82</c:v>
                </c:pt>
                <c:pt idx="1">
                  <c:v>0.85</c:v>
                </c:pt>
                <c:pt idx="2">
                  <c:v>0.79</c:v>
                </c:pt>
                <c:pt idx="3">
                  <c:v>0.88</c:v>
                </c:pt>
                <c:pt idx="4">
                  <c:v>0.9</c:v>
                </c:pt>
                <c:pt idx="5">
                  <c:v>0.94</c:v>
                </c:pt>
                <c:pt idx="6">
                  <c:v>0.95</c:v>
                </c:pt>
                <c:pt idx="7">
                  <c:v>0.98</c:v>
                </c:pt>
                <c:pt idx="8">
                  <c:v>1.01</c:v>
                </c:pt>
                <c:pt idx="9">
                  <c:v>1.0</c:v>
                </c:pt>
                <c:pt idx="10">
                  <c:v>1.01</c:v>
                </c:pt>
                <c:pt idx="11">
                  <c:v>1.07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Budget</c:v>
                </c:pt>
              </c:strCache>
            </c:strRef>
          </c:tx>
          <c:spPr>
            <a:ln w="28575">
              <a:solidFill>
                <a:srgbClr val="9A7440"/>
              </a:solidFill>
              <a:prstDash val="dash"/>
            </a:ln>
          </c:spPr>
          <c:marker>
            <c:spPr>
              <a:solidFill>
                <a:srgbClr val="9A7440"/>
              </a:solidFill>
              <a:ln>
                <a:solidFill>
                  <a:srgbClr val="9A7440"/>
                </a:solidFill>
              </a:ln>
            </c:spPr>
          </c:marker>
          <c:cat>
            <c:strRef>
              <c:f>Sheet1!$A$2:$A$13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0.84</c:v>
                </c:pt>
                <c:pt idx="1">
                  <c:v>0.86</c:v>
                </c:pt>
                <c:pt idx="2">
                  <c:v>0.84</c:v>
                </c:pt>
                <c:pt idx="3">
                  <c:v>0.89</c:v>
                </c:pt>
                <c:pt idx="4">
                  <c:v>0.91</c:v>
                </c:pt>
                <c:pt idx="5">
                  <c:v>0.93</c:v>
                </c:pt>
                <c:pt idx="6">
                  <c:v>0.96</c:v>
                </c:pt>
                <c:pt idx="7">
                  <c:v>0.99</c:v>
                </c:pt>
                <c:pt idx="8">
                  <c:v>1.01</c:v>
                </c:pt>
                <c:pt idx="9">
                  <c:v>1.01</c:v>
                </c:pt>
                <c:pt idx="10">
                  <c:v>1.03</c:v>
                </c:pt>
                <c:pt idx="11">
                  <c:v>1.08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Prior year</c:v>
                </c:pt>
              </c:strCache>
            </c:strRef>
          </c:tx>
          <c:spPr>
            <a:ln w="28575">
              <a:solidFill>
                <a:srgbClr val="A9B3C2"/>
              </a:solidFill>
            </a:ln>
          </c:spPr>
          <c:marker>
            <c:spPr>
              <a:solidFill>
                <a:srgbClr val="A9B3C2"/>
              </a:solidFill>
              <a:ln>
                <a:solidFill>
                  <a:srgbClr val="A9B3C2"/>
                </a:solidFill>
              </a:ln>
            </c:spPr>
          </c:marker>
          <c:cat>
            <c:strRef>
              <c:f>Sheet1!$A$2:$A$13</c:f>
              <c:strCache>
                <c:ptCount val="12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0.74</c:v>
                </c:pt>
                <c:pt idx="1">
                  <c:v>0.76</c:v>
                </c:pt>
                <c:pt idx="2">
                  <c:v>0.72</c:v>
                </c:pt>
                <c:pt idx="3">
                  <c:v>0.78</c:v>
                </c:pt>
                <c:pt idx="4">
                  <c:v>0.8</c:v>
                </c:pt>
                <c:pt idx="5">
                  <c:v>0.83</c:v>
                </c:pt>
                <c:pt idx="6">
                  <c:v>0.85</c:v>
                </c:pt>
                <c:pt idx="7">
                  <c:v>0.87</c:v>
                </c:pt>
                <c:pt idx="8">
                  <c:v>0.88</c:v>
                </c:pt>
                <c:pt idx="9">
                  <c:v>0.89</c:v>
                </c:pt>
                <c:pt idx="10">
                  <c:v>0.91</c:v>
                </c:pt>
                <c:pt idx="11">
                  <c:v>0.97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D8D5CC"/>
            </a:solidFill>
          </a:ln>
        </c:spPr>
        <c:txPr>
          <a:bodyPr/>
          <a:lstStyle/>
          <a:p>
            <a:pPr>
              <a:defRPr sz="9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>
              <a:solidFill>
                <a:srgbClr val="D8D5CC"/>
              </a:solidFill>
            </a:ln>
          </c:spPr>
        </c:majorGridlines>
        <c:numFmt formatCode="&quot;$&quot;#,##0.0&quot;M&quot;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</a:p>
        </c:txPr>
        <c:crossAx val="2118791784"/>
        <c:crosses val="autoZero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000">
          <a:solidFill>
            <a:srgbClr val="59606A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200">
                <a:solidFill>
                  <a:srgbClr val="13223A"/>
                </a:solidFill>
              </a:rPr>
              <a:t>Open pipeline by stage ($M)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Q2</c:v>
                </c:pt>
              </c:strCache>
            </c:strRef>
          </c:tx>
          <c:spPr>
            <a:solidFill>
              <a:srgbClr val="A9B3C2"/>
            </a:solidFill>
          </c:spPr>
          <c:cat>
            <c:strRef>
              <c:f>Sheet1!$A$2:$A$6</c:f>
              <c:strCache>
                <c:ptCount val="5"/>
                <c:pt idx="0">
                  <c:v>Qualified</c:v>
                </c:pt>
                <c:pt idx="1">
                  <c:v>Discovery</c:v>
                </c:pt>
                <c:pt idx="2">
                  <c:v>Proposal</c:v>
                </c:pt>
                <c:pt idx="3">
                  <c:v>Negotiation</c:v>
                </c:pt>
                <c:pt idx="4">
                  <c:v>Verbal commit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3.1</c:v>
                </c:pt>
                <c:pt idx="1">
                  <c:v>1.5</c:v>
                </c:pt>
                <c:pt idx="2">
                  <c:v>2.0</c:v>
                </c:pt>
                <c:pt idx="3">
                  <c:v>1.05</c:v>
                </c:pt>
                <c:pt idx="4">
                  <c:v>0.65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Q3</c:v>
                </c:pt>
              </c:strCache>
            </c:strRef>
          </c:tx>
          <c:spPr>
            <a:solidFill>
              <a:srgbClr val="13223A"/>
            </a:solidFill>
          </c:spPr>
          <c:cat>
            <c:strRef>
              <c:f>Sheet1!$A$2:$A$6</c:f>
              <c:strCache>
                <c:ptCount val="5"/>
                <c:pt idx="0">
                  <c:v>Qualified</c:v>
                </c:pt>
                <c:pt idx="1">
                  <c:v>Discovery</c:v>
                </c:pt>
                <c:pt idx="2">
                  <c:v>Proposal</c:v>
                </c:pt>
                <c:pt idx="3">
                  <c:v>Negotiation</c:v>
                </c:pt>
                <c:pt idx="4">
                  <c:v>Verbal commit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3.7</c:v>
                </c:pt>
                <c:pt idx="1">
                  <c:v>1.26</c:v>
                </c:pt>
                <c:pt idx="2">
                  <c:v>1.87</c:v>
                </c:pt>
                <c:pt idx="3">
                  <c:v>1.18</c:v>
                </c:pt>
                <c:pt idx="4">
                  <c:v>0.71</c:v>
                </c:pt>
              </c:numCache>
            </c:numRef>
          </c:val>
        </c:ser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D8D5CC"/>
            </a:solidFill>
          </a:ln>
        </c:spPr>
        <c:txPr>
          <a:bodyPr/>
          <a:lstStyle/>
          <a:p>
            <a:pPr>
              <a:defRPr sz="9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D8D5CC"/>
              </a:solidFill>
            </a:ln>
          </c:spPr>
        </c:majorGridlines>
        <c:numFmt formatCode="&quot;$&quot;#,##0.0&quot;M&quot;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</a:p>
        </c:txPr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000">
          <a:solidFill>
            <a:srgbClr val="59606A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Send the deck to directors at least five business days before the meeting. A board meeting should be spent on discussion and decisions, not on reading slides for the first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is guidance for management. Delete it before the deck goes to the board.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Put the decisions section early enough that it never gets squeezed. Time allocations are suggestions.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to five sentences a director could repeat accurately to someone who missed the meeting. If you only had one slide, this would be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actuals against budget and prior year on the same chart. Explain the variance in one or two lines; the detail belongs in the financial section.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the table to the lines the board actually discusses. Put the full P&amp;L, balance sheet, and cash flow in the appendix.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the same KPIs, in the same order, every quarter. Change the list only deliberately, and say so when you 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List the same annual priorities every quarter. For anything At risk or Off track, say what’s needed to recover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pipeline by stage and be explicit about what the forecast depends on. Name wins and losses without customer-confidential detail if the deck may be shared.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Cover delivery, people, and systems. Focus on what changed and what it means for next quarter, not on activity.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a standing list of the five to eight risks that could most affect the plan. Show changes since last quarter, and name an owner for each mitigation.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Each item should give directors what they need to decide: the recommendation, the reasoning, the cost, and the alternative considered. Circulate supporting papers with the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to five priorities for the coming quarter, each with one owner and a measure the board will see next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Material directors may want to reference but that doesn’t need meeting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22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828800"/>
            <a:ext cx="822960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1">
                <a:solidFill>
                  <a:srgbClr val="CDAE78"/>
                </a:solidFill>
                <a:latin typeface="Calibri"/>
              </a:rPr>
              <a:t>BOARD OF DIRECTORS MEETING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240280"/>
            <a:ext cx="10058400" cy="10972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4800" b="0">
                <a:solidFill>
                  <a:srgbClr val="FFFFFF"/>
                </a:solidFill>
                <a:latin typeface="Georgia"/>
              </a:rPr>
              <a:t>[Company Name]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246120"/>
            <a:ext cx="1005840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200" b="0">
                <a:solidFill>
                  <a:srgbClr val="A9B3C2"/>
                </a:solidFill>
                <a:latin typeface="Georgia"/>
              </a:rPr>
              <a:t>Q3 2026 business review and decisions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4069080"/>
            <a:ext cx="1097280" cy="19050"/>
          </a:xfrm>
          <a:prstGeom prst="rect">
            <a:avLst/>
          </a:prstGeom>
          <a:solidFill>
            <a:srgbClr val="CDAE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4251960"/>
            <a:ext cx="10058400" cy="8229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400" b="0">
                <a:solidFill>
                  <a:srgbClr val="EEF0F3"/>
                </a:solidFill>
                <a:latin typeface="Calibri"/>
              </a:rPr>
              <a:t>[Meeting date]  ·  [Location or video link]</a:t>
            </a:r>
          </a:p>
          <a:p>
            <a:pPr algn="l"/>
            <a:r>
              <a:rPr sz="1400" b="0">
                <a:solidFill>
                  <a:srgbClr val="EEF0F3"/>
                </a:solidFill>
                <a:latin typeface="Calibri"/>
              </a:rPr>
              <a:t>Prepared by [CEO name] and [CFO name]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126480"/>
            <a:ext cx="1051560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>
                <a:solidFill>
                  <a:srgbClr val="A9B3C2"/>
                </a:solidFill>
                <a:latin typeface="Calibri"/>
              </a:rPr>
              <a:t>Template with illustrative sample content. All names, figures, and events are fictional. Replace before use.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9A7440"/>
                </a:solidFill>
                <a:latin typeface="Calibri"/>
              </a:rPr>
              <a:t>DELETE THIS SLIDE BEFORE SENDING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0">
                <a:solidFill>
                  <a:srgbClr val="13223A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98448"/>
            <a:ext cx="11091672" cy="9525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9601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>
                <a:solidFill>
                  <a:srgbClr val="59606A"/>
                </a:solidFill>
                <a:latin typeface="Calibri"/>
              </a:rPr>
              <a:t>[Company Name]  ·  Board meeting, Q3 2026  ·  Confidential  ·  ILLUSTRATIVE SAMPLE CONTENT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00800"/>
            <a:ext cx="758952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>
                <a:solidFill>
                  <a:srgbClr val="59606A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45920"/>
            <a:ext cx="347472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0">
                <a:solidFill>
                  <a:srgbClr val="13223A"/>
                </a:solidFill>
                <a:latin typeface="Georgia"/>
              </a:rPr>
              <a:t>Lead with the conclusion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194560"/>
            <a:ext cx="34747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59606A"/>
                </a:solidFill>
                <a:latin typeface="Calibri"/>
              </a:rPr>
              <a:t>Every slide title should state the takeaway, not the topic. “Revenue 2% behind plan; Q4 recovery depends on two renewals” beats “Revenue.”</a:t>
            </a:r>
          </a:p>
          <a:p>
            <a:pPr>
              <a:spcAft>
                <a:spcPts val="10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59606A"/>
                </a:solidFill>
                <a:latin typeface="Calibri"/>
              </a:rPr>
              <a:t>The executive summary should stand on its own for a director who reads nothing else.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97679" y="1645920"/>
            <a:ext cx="347472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0">
                <a:solidFill>
                  <a:srgbClr val="13223A"/>
                </a:solidFill>
                <a:latin typeface="Georgia"/>
              </a:rPr>
              <a:t>Ask for what you need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97679" y="2194560"/>
            <a:ext cx="34747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59606A"/>
                </a:solidFill>
                <a:latin typeface="Calibri"/>
              </a:rPr>
              <a:t>Put decisions and approvals on their own slide, with a recommendation and the background a director needs to vote.</a:t>
            </a:r>
          </a:p>
          <a:p>
            <a:pPr>
              <a:spcAft>
                <a:spcPts val="10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59606A"/>
                </a:solidFill>
                <a:latin typeface="Calibri"/>
              </a:rPr>
              <a:t>Send the deck at least five business days ahead, and plan the agenda so decisions get the most time.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19" y="1645920"/>
            <a:ext cx="347472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0">
                <a:solidFill>
                  <a:srgbClr val="13223A"/>
                </a:solidFill>
                <a:latin typeface="Georgia"/>
              </a:rPr>
              <a:t>Keep it honest and short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19" y="2194560"/>
            <a:ext cx="34747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59606A"/>
                </a:solidFill>
                <a:latin typeface="Calibri"/>
              </a:rPr>
              <a:t>Show results against budget and prior period, and use the same KPIs every quarter so trends are visible.</a:t>
            </a:r>
          </a:p>
          <a:p>
            <a:pPr>
              <a:spcAft>
                <a:spcPts val="10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59606A"/>
                </a:solidFill>
                <a:latin typeface="Calibri"/>
              </a:rPr>
              <a:t>Report bad news early and plainly, with what you’re doing about it. Move supporting detail to the appendix.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257800"/>
            <a:ext cx="11091672" cy="868680"/>
          </a:xfrm>
          <a:prstGeom prst="rect">
            <a:avLst/>
          </a:prstGeom>
          <a:solidFill>
            <a:srgbClr val="F6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349240"/>
            <a:ext cx="1069848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0">
                <a:solidFill>
                  <a:srgbClr val="23272D"/>
                </a:solidFill>
                <a:latin typeface="Calibri"/>
              </a:rPr>
              <a:t>Everything in this template is editable: text, tables, and charts. To update a chart, right-click it and choose Edit Data.</a:t>
            </a:r>
          </a:p>
          <a:p>
            <a:pPr algn="l"/>
            <a:r>
              <a:rPr sz="1100" b="0">
                <a:solidFill>
                  <a:srgbClr val="23272D"/>
                </a:solidFill>
                <a:latin typeface="Calibri"/>
              </a:rPr>
              <a:t>Square-bracketed text like [Company Name] marks fields to replace. The status colors used throughout are: On track (green), Watch / At risk (amber), Off track (red).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9A7440"/>
                </a:solidFill>
                <a:latin typeface="Calibri"/>
              </a:rPr>
              <a:t>BOARD MEETING · 2 HOURS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0">
                <a:solidFill>
                  <a:srgbClr val="13223A"/>
                </a:solidFill>
                <a:latin typeface="Georgia"/>
              </a:rPr>
              <a:t>Agenda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98448"/>
            <a:ext cx="11091672" cy="9525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9601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>
                <a:solidFill>
                  <a:srgbClr val="59606A"/>
                </a:solidFill>
                <a:latin typeface="Calibri"/>
              </a:rPr>
              <a:t>[Company Name]  ·  Board meeting, Q3 2026  ·  Confidential  ·  ILLUSTRATIVE SAMPLE CONTENT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00800"/>
            <a:ext cx="758952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>
                <a:solidFill>
                  <a:srgbClr val="59606A"/>
                </a:solidFill>
                <a:latin typeface="Calibri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00200"/>
            <a:ext cx="54864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>
                <a:solidFill>
                  <a:srgbClr val="9A7440"/>
                </a:solidFill>
                <a:latin typeface="Georgia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1600200"/>
            <a:ext cx="685800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0">
                <a:solidFill>
                  <a:srgbClr val="13223A"/>
                </a:solidFill>
                <a:latin typeface="Calibri"/>
              </a:rPr>
              <a:t>Executive summary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38160" y="1636776"/>
            <a:ext cx="21945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0">
                <a:solidFill>
                  <a:srgbClr val="59606A"/>
                </a:solidFill>
                <a:latin typeface="Calibri"/>
              </a:rPr>
              <a:t>CEO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2720" y="1636776"/>
            <a:ext cx="12801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200" b="0">
                <a:solidFill>
                  <a:srgbClr val="59606A"/>
                </a:solidFill>
                <a:latin typeface="Calibri"/>
              </a:rPr>
              <a:t>10 min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2075688"/>
            <a:ext cx="11091672" cy="6350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2148840"/>
            <a:ext cx="54864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>
                <a:solidFill>
                  <a:srgbClr val="9A7440"/>
                </a:solidFill>
                <a:latin typeface="Georgia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2148840"/>
            <a:ext cx="685800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0">
                <a:solidFill>
                  <a:srgbClr val="13223A"/>
                </a:solidFill>
                <a:latin typeface="Calibri"/>
              </a:rPr>
              <a:t>Business performance and financial highlights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38160" y="2185416"/>
            <a:ext cx="21945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0">
                <a:solidFill>
                  <a:srgbClr val="59606A"/>
                </a:solidFill>
                <a:latin typeface="Calibri"/>
              </a:rPr>
              <a:t>CEO / CFO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32720" y="2185416"/>
            <a:ext cx="12801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200" b="0">
                <a:solidFill>
                  <a:srgbClr val="59606A"/>
                </a:solidFill>
                <a:latin typeface="Calibri"/>
              </a:rPr>
              <a:t>20 min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24328"/>
            <a:ext cx="11091672" cy="6350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97480"/>
            <a:ext cx="54864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>
                <a:solidFill>
                  <a:srgbClr val="9A7440"/>
                </a:solidFill>
                <a:latin typeface="Georgia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88720" y="2697480"/>
            <a:ext cx="685800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0">
                <a:solidFill>
                  <a:srgbClr val="13223A"/>
                </a:solidFill>
                <a:latin typeface="Calibri"/>
              </a:rPr>
              <a:t>KPI scorecard and strategic priorities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38160" y="2734056"/>
            <a:ext cx="21945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0">
                <a:solidFill>
                  <a:srgbClr val="59606A"/>
                </a:solidFill>
                <a:latin typeface="Calibri"/>
              </a:rPr>
              <a:t>CEO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32720" y="2734056"/>
            <a:ext cx="12801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200" b="0">
                <a:solidFill>
                  <a:srgbClr val="59606A"/>
                </a:solidFill>
                <a:latin typeface="Calibri"/>
              </a:rPr>
              <a:t>15 min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172968"/>
            <a:ext cx="11091672" cy="6350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8640" y="3246120"/>
            <a:ext cx="54864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>
                <a:solidFill>
                  <a:srgbClr val="9A7440"/>
                </a:solidFill>
                <a:latin typeface="Georgia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88720" y="3246120"/>
            <a:ext cx="685800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0">
                <a:solidFill>
                  <a:srgbClr val="13223A"/>
                </a:solidFill>
                <a:latin typeface="Calibri"/>
              </a:rPr>
              <a:t>Commercial and operational updates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38160" y="3282696"/>
            <a:ext cx="21945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0">
                <a:solidFill>
                  <a:srgbClr val="59606A"/>
                </a:solidFill>
                <a:latin typeface="Calibri"/>
              </a:rPr>
              <a:t>Leadership team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332720" y="3282696"/>
            <a:ext cx="12801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200" b="0">
                <a:solidFill>
                  <a:srgbClr val="59606A"/>
                </a:solidFill>
                <a:latin typeface="Calibri"/>
              </a:rPr>
              <a:t>20 min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721608"/>
            <a:ext cx="11091672" cy="6350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48640" y="3794760"/>
            <a:ext cx="54864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>
                <a:solidFill>
                  <a:srgbClr val="9A7440"/>
                </a:solidFill>
                <a:latin typeface="Georgia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88720" y="3794760"/>
            <a:ext cx="685800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0">
                <a:solidFill>
                  <a:srgbClr val="13223A"/>
                </a:solidFill>
                <a:latin typeface="Calibri"/>
              </a:rPr>
              <a:t>Risks and mitigation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38160" y="3831336"/>
            <a:ext cx="21945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0">
                <a:solidFill>
                  <a:srgbClr val="59606A"/>
                </a:solidFill>
                <a:latin typeface="Calibri"/>
              </a:rPr>
              <a:t>CFO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32720" y="3831336"/>
            <a:ext cx="12801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200" b="0">
                <a:solidFill>
                  <a:srgbClr val="59606A"/>
                </a:solidFill>
                <a:latin typeface="Calibri"/>
              </a:rPr>
              <a:t>15 min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270248"/>
            <a:ext cx="11091672" cy="6350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48640" y="4343400"/>
            <a:ext cx="54864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>
                <a:solidFill>
                  <a:srgbClr val="9A7440"/>
                </a:solidFill>
                <a:latin typeface="Georgia"/>
              </a:rPr>
              <a:t>06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88720" y="4343400"/>
            <a:ext cx="685800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23272D"/>
                </a:solidFill>
                <a:latin typeface="Calibri"/>
              </a:rPr>
              <a:t>Decisions and approvals required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38160" y="4379976"/>
            <a:ext cx="21945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0">
                <a:solidFill>
                  <a:srgbClr val="59606A"/>
                </a:solidFill>
                <a:latin typeface="Calibri"/>
              </a:rPr>
              <a:t>Board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332720" y="4379976"/>
            <a:ext cx="12801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200" b="0">
                <a:solidFill>
                  <a:srgbClr val="59606A"/>
                </a:solidFill>
                <a:latin typeface="Calibri"/>
              </a:rPr>
              <a:t>25 min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4818888"/>
            <a:ext cx="11091672" cy="6350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48640" y="4892040"/>
            <a:ext cx="54864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>
                <a:solidFill>
                  <a:srgbClr val="9A7440"/>
                </a:solidFill>
                <a:latin typeface="Georgia"/>
              </a:rPr>
              <a:t>07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88720" y="4892040"/>
            <a:ext cx="685800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0">
                <a:solidFill>
                  <a:srgbClr val="13223A"/>
                </a:solidFill>
                <a:latin typeface="Calibri"/>
              </a:rPr>
              <a:t>Next-quarter priorities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138160" y="4928616"/>
            <a:ext cx="21945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0">
                <a:solidFill>
                  <a:srgbClr val="59606A"/>
                </a:solidFill>
                <a:latin typeface="Calibri"/>
              </a:rPr>
              <a:t>CEO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332720" y="4928616"/>
            <a:ext cx="12801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200" b="0">
                <a:solidFill>
                  <a:srgbClr val="59606A"/>
                </a:solidFill>
                <a:latin typeface="Calibri"/>
              </a:rPr>
              <a:t>10 min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5367528"/>
            <a:ext cx="11091672" cy="6350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48640" y="5440680"/>
            <a:ext cx="54864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>
                <a:solidFill>
                  <a:srgbClr val="9A7440"/>
                </a:solidFill>
                <a:latin typeface="Georgia"/>
              </a:rPr>
              <a:t>08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188720" y="5440680"/>
            <a:ext cx="685800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0">
                <a:solidFill>
                  <a:srgbClr val="13223A"/>
                </a:solidFill>
                <a:latin typeface="Calibri"/>
              </a:rPr>
              <a:t>Executive session (board only)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38160" y="5477256"/>
            <a:ext cx="21945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0">
                <a:solidFill>
                  <a:srgbClr val="59606A"/>
                </a:solidFill>
                <a:latin typeface="Calibri"/>
              </a:rPr>
              <a:t>Chair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332720" y="5477256"/>
            <a:ext cx="12801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200" b="0">
                <a:solidFill>
                  <a:srgbClr val="59606A"/>
                </a:solidFill>
                <a:latin typeface="Calibri"/>
              </a:rPr>
              <a:t>15 min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8640" y="5916168"/>
            <a:ext cx="11091672" cy="6350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9A7440"/>
                </a:solidFill>
                <a:latin typeface="Calibri"/>
              </a:rPr>
              <a:t>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0">
                <a:solidFill>
                  <a:srgbClr val="13223A"/>
                </a:solidFill>
                <a:latin typeface="Georgia"/>
              </a:rPr>
              <a:t>Solid quarter on margin and cash; revenue slightly behind plan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98448"/>
            <a:ext cx="11091672" cy="9525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9601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>
                <a:solidFill>
                  <a:srgbClr val="59606A"/>
                </a:solidFill>
                <a:latin typeface="Calibri"/>
              </a:rPr>
              <a:t>[Company Name]  ·  Board meeting, Q3 2026  ·  Confidential  ·  ILLUSTRATIVE SAMPLE CONTENT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00800"/>
            <a:ext cx="758952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>
                <a:solidFill>
                  <a:srgbClr val="59606A"/>
                </a:solidFill>
                <a:latin typeface="Calibri"/>
              </a:rPr>
              <a:t>4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600200"/>
            <a:ext cx="2651760" cy="1325880"/>
          </a:xfrm>
          <a:prstGeom prst="rect">
            <a:avLst/>
          </a:prstGeom>
          <a:solidFill>
            <a:srgbClr val="F6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600200"/>
            <a:ext cx="54864" cy="1325880"/>
          </a:xfrm>
          <a:prstGeom prst="rect">
            <a:avLst/>
          </a:prstGeom>
          <a:solidFill>
            <a:srgbClr val="B779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09928"/>
            <a:ext cx="23774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900" b="1">
                <a:solidFill>
                  <a:srgbClr val="59606A"/>
                </a:solidFill>
                <a:latin typeface="Calibri"/>
              </a:rPr>
              <a:t>REVENUE, Q3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1947672"/>
            <a:ext cx="237744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600" b="0">
                <a:solidFill>
                  <a:srgbClr val="13223A"/>
                </a:solidFill>
                <a:latin typeface="Georgia"/>
              </a:rPr>
              <a:t>$3.08M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496312"/>
            <a:ext cx="23774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>
                <a:solidFill>
                  <a:srgbClr val="59606A"/>
                </a:solidFill>
                <a:latin typeface="Calibri"/>
              </a:rPr>
              <a:t>−1.3% vs. budget · +11% vs. Q3 2025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64992" y="1600200"/>
            <a:ext cx="2651760" cy="1325880"/>
          </a:xfrm>
          <a:prstGeom prst="rect">
            <a:avLst/>
          </a:prstGeom>
          <a:solidFill>
            <a:srgbClr val="F6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364992" y="1600200"/>
            <a:ext cx="54864" cy="1325880"/>
          </a:xfrm>
          <a:prstGeom prst="rect">
            <a:avLst/>
          </a:prstGeom>
          <a:solidFill>
            <a:srgbClr val="B779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47872" y="1709928"/>
            <a:ext cx="23774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900" b="1">
                <a:solidFill>
                  <a:srgbClr val="59606A"/>
                </a:solidFill>
                <a:latin typeface="Calibri"/>
              </a:rPr>
              <a:t>GROSS MARGIN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47872" y="1947672"/>
            <a:ext cx="237744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600" b="0">
                <a:solidFill>
                  <a:srgbClr val="13223A"/>
                </a:solidFill>
                <a:latin typeface="Georgia"/>
              </a:rPr>
              <a:t>41.9%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47872" y="2496312"/>
            <a:ext cx="23774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>
                <a:solidFill>
                  <a:srgbClr val="59606A"/>
                </a:solidFill>
                <a:latin typeface="Calibri"/>
              </a:rPr>
              <a:t>Target 42.0% · up 0.8 pts vs. Q2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81344" y="1600200"/>
            <a:ext cx="2651760" cy="1325880"/>
          </a:xfrm>
          <a:prstGeom prst="rect">
            <a:avLst/>
          </a:prstGeom>
          <a:solidFill>
            <a:srgbClr val="F6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181344" y="1600200"/>
            <a:ext cx="54864" cy="1325880"/>
          </a:xfrm>
          <a:prstGeom prst="rect">
            <a:avLst/>
          </a:prstGeom>
          <a:solidFill>
            <a:srgbClr val="A8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64224" y="1709928"/>
            <a:ext cx="23774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900" b="1">
                <a:solidFill>
                  <a:srgbClr val="59606A"/>
                </a:solidFill>
                <a:latin typeface="Calibri"/>
              </a:rPr>
              <a:t>OPERATING PROFIT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64224" y="1947672"/>
            <a:ext cx="237744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600" b="0">
                <a:solidFill>
                  <a:srgbClr val="13223A"/>
                </a:solidFill>
                <a:latin typeface="Georgia"/>
              </a:rPr>
              <a:t>$187k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4224" y="2496312"/>
            <a:ext cx="23774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>
                <a:solidFill>
                  <a:srgbClr val="59606A"/>
                </a:solidFill>
                <a:latin typeface="Calibri"/>
              </a:rPr>
              <a:t>6.1% margin · budget 8.0%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997696" y="1600200"/>
            <a:ext cx="2651760" cy="1325880"/>
          </a:xfrm>
          <a:prstGeom prst="rect">
            <a:avLst/>
          </a:prstGeom>
          <a:solidFill>
            <a:srgbClr val="F6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997696" y="1600200"/>
            <a:ext cx="54864" cy="1325880"/>
          </a:xfrm>
          <a:prstGeom prst="rect">
            <a:avLst/>
          </a:prstGeom>
          <a:solidFill>
            <a:srgbClr val="2E7D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80576" y="1709928"/>
            <a:ext cx="23774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900" b="1">
                <a:solidFill>
                  <a:srgbClr val="59606A"/>
                </a:solidFill>
                <a:latin typeface="Calibri"/>
              </a:rPr>
              <a:t>CASH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80576" y="1947672"/>
            <a:ext cx="237744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600" b="0">
                <a:solidFill>
                  <a:srgbClr val="13223A"/>
                </a:solidFill>
                <a:latin typeface="Georgia"/>
              </a:rPr>
              <a:t>$2.33M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80576" y="2496312"/>
            <a:ext cx="23774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>
                <a:solidFill>
                  <a:srgbClr val="59606A"/>
                </a:solidFill>
                <a:latin typeface="Calibri"/>
              </a:rPr>
              <a:t>Cash generative in Q3 · no debt drawn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3246120"/>
            <a:ext cx="347472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>
                <a:solidFill>
                  <a:srgbClr val="13223A"/>
                </a:solidFill>
                <a:latin typeface="Georgia"/>
              </a:rPr>
              <a:t>What went well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657600"/>
            <a:ext cx="3474720" cy="9525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48640" y="3794760"/>
            <a:ext cx="347472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Gross margin recovered to near target after Q2 pricing changes.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Cash generative for the quarter; collections improved.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Two multi-year renewals signed with existing customers.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97679" y="3246120"/>
            <a:ext cx="347472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>
                <a:solidFill>
                  <a:srgbClr val="13223A"/>
                </a:solidFill>
                <a:latin typeface="Georgia"/>
              </a:rPr>
              <a:t>What didn’t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297679" y="3657600"/>
            <a:ext cx="3474720" cy="9525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297679" y="3794760"/>
            <a:ext cx="347472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Revenue 1.3% behind budget; two projects slipped into Q4.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Operating costs ran ahead of plan on temporary delivery capacity.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VP Operations hire is behind schedule.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46719" y="3246120"/>
            <a:ext cx="347472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>
                <a:solidFill>
                  <a:srgbClr val="13223A"/>
                </a:solidFill>
                <a:latin typeface="Georgia"/>
              </a:rPr>
              <a:t>What we need from the board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046719" y="3657600"/>
            <a:ext cx="3474720" cy="9525"/>
          </a:xfrm>
          <a:prstGeom prst="rect">
            <a:avLst/>
          </a:prstGeom>
          <a:solidFill>
            <a:srgbClr val="9A74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046719" y="3794760"/>
            <a:ext cx="347472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Approve the Q4 capacity investment (see decisions).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Input on pricing approach for the enterprise segment.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Introductions for the VP Operations search.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9A7440"/>
                </a:solidFill>
                <a:latin typeface="Calibri"/>
              </a:rPr>
              <a:t>BUSINESS PERFORMANCE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0">
                <a:solidFill>
                  <a:srgbClr val="13223A"/>
                </a:solidFill>
                <a:latin typeface="Georgia"/>
              </a:rPr>
              <a:t>Revenue recovered through the quarter, finishing 1.3% behind budget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98448"/>
            <a:ext cx="11091672" cy="9525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9601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>
                <a:solidFill>
                  <a:srgbClr val="59606A"/>
                </a:solidFill>
                <a:latin typeface="Calibri"/>
              </a:rPr>
              <a:t>[Company Name]  ·  Board meeting, Q3 2026  ·  Confidential  ·  ILLUSTRATIVE SAMPLE CONTENT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00800"/>
            <a:ext cx="758952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>
                <a:solidFill>
                  <a:srgbClr val="59606A"/>
                </a:solidFill>
                <a:latin typeface="Calibri"/>
              </a:rPr>
              <a:t>5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48640" y="1554480"/>
          <a:ext cx="7315200" cy="4572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229600" y="1645920"/>
            <a:ext cx="338328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>
                <a:solidFill>
                  <a:srgbClr val="13223A"/>
                </a:solidFill>
                <a:latin typeface="Georgia"/>
              </a:rPr>
              <a:t>What drove the result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0" y="2103120"/>
            <a:ext cx="338328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b="1" sz="1300">
                <a:solidFill>
                  <a:srgbClr val="23272D"/>
                </a:solidFill>
                <a:latin typeface="Calibri"/>
              </a:rPr>
              <a:t>Volume: </a:t>
            </a:r>
            <a:r>
              <a:rPr sz="1300">
                <a:solidFill>
                  <a:srgbClr val="23272D"/>
                </a:solidFill>
                <a:latin typeface="Calibri"/>
              </a:rPr>
              <a:t>existing-customer revenue up 9% on renewals and expansion.</a:t>
            </a:r>
          </a:p>
          <a:p>
            <a:pPr>
              <a:spcAft>
                <a:spcPts val="10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b="1" sz="1300">
                <a:solidFill>
                  <a:srgbClr val="23272D"/>
                </a:solidFill>
                <a:latin typeface="Calibri"/>
              </a:rPr>
              <a:t>Timing: </a:t>
            </a:r>
            <a:r>
              <a:rPr sz="1300">
                <a:solidFill>
                  <a:srgbClr val="23272D"/>
                </a:solidFill>
                <a:latin typeface="Calibri"/>
              </a:rPr>
              <a:t>two projects ($70k combined) moved from September to October at customer request.</a:t>
            </a:r>
          </a:p>
          <a:p>
            <a:pPr>
              <a:spcAft>
                <a:spcPts val="10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b="1" sz="1300">
                <a:solidFill>
                  <a:srgbClr val="23272D"/>
                </a:solidFill>
                <a:latin typeface="Calibri"/>
              </a:rPr>
              <a:t>Mix: </a:t>
            </a:r>
            <a:r>
              <a:rPr sz="1300">
                <a:solidFill>
                  <a:srgbClr val="23272D"/>
                </a:solidFill>
                <a:latin typeface="Calibri"/>
              </a:rPr>
              <a:t>higher share of recurring revenue lifted gross margin.</a:t>
            </a:r>
          </a:p>
          <a:p>
            <a:pPr>
              <a:spcAft>
                <a:spcPts val="10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b="1" sz="1300">
                <a:solidFill>
                  <a:srgbClr val="23272D"/>
                </a:solidFill>
                <a:latin typeface="Calibri"/>
              </a:rPr>
              <a:t>Outlook: </a:t>
            </a:r>
            <a:r>
              <a:rPr sz="1300">
                <a:solidFill>
                  <a:srgbClr val="23272D"/>
                </a:solidFill>
                <a:latin typeface="Calibri"/>
              </a:rPr>
              <a:t>Q4 forecast in line with budget, dependent on two renewals in October.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9A7440"/>
                </a:solidFill>
                <a:latin typeface="Calibri"/>
              </a:rPr>
              <a:t>FINANCIAL HIGHLIGHTS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0">
                <a:solidFill>
                  <a:srgbClr val="13223A"/>
                </a:solidFill>
                <a:latin typeface="Georgia"/>
              </a:rPr>
              <a:t>Margin on plan; operating profit behind on temporary capacity costs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98448"/>
            <a:ext cx="11091672" cy="9525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9601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>
                <a:solidFill>
                  <a:srgbClr val="59606A"/>
                </a:solidFill>
                <a:latin typeface="Calibri"/>
              </a:rPr>
              <a:t>[Company Name]  ·  Board meeting, Q3 2026  ·  Confidential  ·  ILLUSTRATIVE SAMPLE CONTENT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00800"/>
            <a:ext cx="758952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>
                <a:solidFill>
                  <a:srgbClr val="59606A"/>
                </a:solidFill>
                <a:latin typeface="Calibri"/>
              </a:rPr>
              <a:t>6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00200"/>
          <a:ext cx="7589520" cy="36576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920240"/>
                <a:gridCol w="914400"/>
                <a:gridCol w="914400"/>
                <a:gridCol w="914400"/>
                <a:gridCol w="1005840"/>
                <a:gridCol w="960120"/>
                <a:gridCol w="960120"/>
              </a:tblGrid>
              <a:tr h="4572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$ thousands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Q3 actual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Q3 budget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Variance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Q3 prior year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YTD actual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YTD budget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Revenue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3,081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3,120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(39)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2,776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8,812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8,900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Gross profit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1,290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1,310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(20)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1,138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3,640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3,738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Gross margin 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41.9%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42.0%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(0.1) pts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41.0%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41.3%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42.0%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Operating expenses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1,103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1,060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(43)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985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3,198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3,180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Operating profit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187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(63)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153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442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558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Operating margin %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6.1%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8.0%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(1.9) pts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5.5%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5.0%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6.3%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Ending cash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2,329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2,150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179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1,910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2,329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2,150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503920" y="1645920"/>
            <a:ext cx="310896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>
                <a:solidFill>
                  <a:srgbClr val="13223A"/>
                </a:solidFill>
                <a:latin typeface="Georgia"/>
              </a:rPr>
              <a:t>Commentary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0" y="2103120"/>
            <a:ext cx="310896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Operating expenses $43k over budget, almost entirely temporary delivery capacity to reduce backlog.</a:t>
            </a:r>
          </a:p>
          <a:p>
            <a:pPr>
              <a:spcAft>
                <a:spcPts val="10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Cash ahead of budget on improved collections; receivables days down from 52 to 46.</a:t>
            </a:r>
          </a:p>
          <a:p>
            <a:pPr>
              <a:spcAft>
                <a:spcPts val="10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No change to the full-year forecast. Detailed P&amp;L and cash flow are in the appendix.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9A7440"/>
                </a:solidFill>
                <a:latin typeface="Calibri"/>
              </a:rPr>
              <a:t>KPI SCORECARD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0">
                <a:solidFill>
                  <a:srgbClr val="13223A"/>
                </a:solidFill>
                <a:latin typeface="Georgia"/>
              </a:rPr>
              <a:t>Five of eleven KPIs on track; operating margin and initiatives off track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98448"/>
            <a:ext cx="11091672" cy="9525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9601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>
                <a:solidFill>
                  <a:srgbClr val="59606A"/>
                </a:solidFill>
                <a:latin typeface="Calibri"/>
              </a:rPr>
              <a:t>[Company Name]  ·  Board meeting, Q3 2026  ·  Confidential  ·  ILLUSTRATIVE SAMPLE CONTENT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00800"/>
            <a:ext cx="758952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>
                <a:solidFill>
                  <a:srgbClr val="59606A"/>
                </a:solidFill>
                <a:latin typeface="Calibri"/>
              </a:rPr>
              <a:t>7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508760"/>
          <a:ext cx="11091672" cy="4608576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743200"/>
                <a:gridCol w="1097280"/>
                <a:gridCol w="1097280"/>
                <a:gridCol w="1097280"/>
                <a:gridCol w="731520"/>
                <a:gridCol w="1216152"/>
                <a:gridCol w="3108960"/>
              </a:tblGrid>
              <a:tr h="384048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KPI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Target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Q3 actual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Q2 actual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Trend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Status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Comment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3272D"/>
                          </a:solidFill>
                          <a:latin typeface="Calibri"/>
                        </a:rPr>
                        <a:t>Revenue vs. budget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98.7%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99.4%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▼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B7791F"/>
                          </a:solidFill>
                          <a:latin typeface="Calibri"/>
                        </a:rPr>
                        <a:t>Watch</a:t>
                      </a:r>
                    </a:p>
                  </a:txBody>
                  <a:tcPr marL="73152" marR="73152" anchor="ctr">
                    <a:solidFill>
                      <a:srgbClr val="FBEF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Two projects slipped to Q4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3272D"/>
                          </a:solidFill>
                          <a:latin typeface="Calibri"/>
                        </a:rPr>
                        <a:t>Gross margin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42.0%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41.9%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41.1%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▲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B7791F"/>
                          </a:solidFill>
                          <a:latin typeface="Calibri"/>
                        </a:rPr>
                        <a:t>Watch</a:t>
                      </a:r>
                    </a:p>
                  </a:txBody>
                  <a:tcPr marL="73152" marR="73152" anchor="ctr">
                    <a:solidFill>
                      <a:srgbClr val="FBEF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Pricing changes taking effect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3272D"/>
                          </a:solidFill>
                          <a:latin typeface="Calibri"/>
                        </a:rPr>
                        <a:t>Operating margin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8.0%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6.1%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4.9%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▲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A8382B"/>
                          </a:solidFill>
                          <a:latin typeface="Calibri"/>
                        </a:rPr>
                        <a:t>Off track</a:t>
                      </a:r>
                    </a:p>
                  </a:txBody>
                  <a:tcPr marL="73152" marR="73152" anchor="ctr">
                    <a:solidFill>
                      <a:srgbClr val="F7E1D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Temporary capacity costs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3272D"/>
                          </a:solidFill>
                          <a:latin typeface="Calibri"/>
                        </a:rPr>
                        <a:t>Cash balance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$1.5M min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$2.33M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$2.21M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▲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2E7D4F"/>
                          </a:solidFill>
                          <a:latin typeface="Calibri"/>
                        </a:rPr>
                        <a:t>On track</a:t>
                      </a:r>
                    </a:p>
                  </a:txBody>
                  <a:tcPr marL="73152" marR="73152" anchor="ctr">
                    <a:solidFill>
                      <a:srgbClr val="E3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3272D"/>
                          </a:solidFill>
                          <a:latin typeface="Calibri"/>
                        </a:rPr>
                        <a:t>Pipeline coverage (weighted)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1.0x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0.92x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1.04x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▼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B7791F"/>
                          </a:solidFill>
                          <a:latin typeface="Calibri"/>
                        </a:rPr>
                        <a:t>Watch</a:t>
                      </a:r>
                    </a:p>
                  </a:txBody>
                  <a:tcPr marL="73152" marR="73152" anchor="ctr">
                    <a:solidFill>
                      <a:srgbClr val="FBEF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Two large deals re-staged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3272D"/>
                          </a:solidFill>
                          <a:latin typeface="Calibri"/>
                        </a:rPr>
                        <a:t>Customer retention, 12 months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90%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92%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91%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▲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2E7D4F"/>
                          </a:solidFill>
                          <a:latin typeface="Calibri"/>
                        </a:rPr>
                        <a:t>On track</a:t>
                      </a:r>
                    </a:p>
                  </a:txBody>
                  <a:tcPr marL="73152" marR="73152" anchor="ctr">
                    <a:solidFill>
                      <a:srgbClr val="E3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3272D"/>
                          </a:solidFill>
                          <a:latin typeface="Calibri"/>
                        </a:rPr>
                        <a:t>Net revenue retention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97%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96%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▲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B7791F"/>
                          </a:solidFill>
                          <a:latin typeface="Calibri"/>
                        </a:rPr>
                        <a:t>Watch</a:t>
                      </a:r>
                    </a:p>
                  </a:txBody>
                  <a:tcPr marL="73152" marR="73152" anchor="ctr">
                    <a:solidFill>
                      <a:srgbClr val="FBEF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One customer reduced scope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3272D"/>
                          </a:solidFill>
                          <a:latin typeface="Calibri"/>
                        </a:rPr>
                        <a:t>Largest customer share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≤15%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12%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13%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▲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2E7D4F"/>
                          </a:solidFill>
                          <a:latin typeface="Calibri"/>
                        </a:rPr>
                        <a:t>On track</a:t>
                      </a:r>
                    </a:p>
                  </a:txBody>
                  <a:tcPr marL="73152" marR="73152" anchor="ctr">
                    <a:solidFill>
                      <a:srgbClr val="E3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3272D"/>
                          </a:solidFill>
                          <a:latin typeface="Calibri"/>
                        </a:rPr>
                        <a:t>On-time delivery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95%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96%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93%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▲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2E7D4F"/>
                          </a:solidFill>
                          <a:latin typeface="Calibri"/>
                        </a:rPr>
                        <a:t>On track</a:t>
                      </a:r>
                    </a:p>
                  </a:txBody>
                  <a:tcPr marL="73152" marR="73152" anchor="ctr">
                    <a:solidFill>
                      <a:srgbClr val="E3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Backlog plan working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3272D"/>
                          </a:solidFill>
                          <a:latin typeface="Calibri"/>
                        </a:rPr>
                        <a:t>Employee turnover, annualized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≤12%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14%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▲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2E7D4F"/>
                          </a:solidFill>
                          <a:latin typeface="Calibri"/>
                        </a:rPr>
                        <a:t>On track</a:t>
                      </a:r>
                    </a:p>
                  </a:txBody>
                  <a:tcPr marL="73152" marR="73152" anchor="ctr">
                    <a:solidFill>
                      <a:srgbClr val="E3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3272D"/>
                          </a:solidFill>
                          <a:latin typeface="Calibri"/>
                        </a:rPr>
                        <a:t>Strategic initiatives on track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67%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83%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▼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A8382B"/>
                          </a:solidFill>
                          <a:latin typeface="Calibri"/>
                        </a:rPr>
                        <a:t>Off track</a:t>
                      </a:r>
                    </a:p>
                  </a:txBody>
                  <a:tcPr marL="73152" marR="73152" anchor="ctr">
                    <a:solidFill>
                      <a:srgbClr val="F7E1D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23272D"/>
                          </a:solidFill>
                          <a:latin typeface="Calibri"/>
                        </a:rPr>
                        <a:t>See next slide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9A7440"/>
                </a:solidFill>
                <a:latin typeface="Calibri"/>
              </a:rPr>
              <a:t>STRATEGIC PRIORITIES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0">
                <a:solidFill>
                  <a:srgbClr val="13223A"/>
                </a:solidFill>
                <a:latin typeface="Georgia"/>
              </a:rPr>
              <a:t>Four of six priorities on track; two need board attention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98448"/>
            <a:ext cx="11091672" cy="9525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9601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>
                <a:solidFill>
                  <a:srgbClr val="59606A"/>
                </a:solidFill>
                <a:latin typeface="Calibri"/>
              </a:rPr>
              <a:t>[Company Name]  ·  Board meeting, Q3 2026  ·  Confidential  ·  ILLUSTRATIVE SAMPLE CONTENT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00800"/>
            <a:ext cx="758952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>
                <a:solidFill>
                  <a:srgbClr val="59606A"/>
                </a:solidFill>
                <a:latin typeface="Calibri"/>
              </a:rPr>
              <a:t>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554480"/>
          <a:ext cx="11091672" cy="3968496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3291840"/>
                <a:gridCol w="1097280"/>
                <a:gridCol w="1005840"/>
                <a:gridCol w="914400"/>
                <a:gridCol w="1143000"/>
                <a:gridCol w="3639312"/>
              </a:tblGrid>
              <a:tr h="56692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Priority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Owner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Due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Progress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Status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Next milestone / what’s needed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Introduce updated pricing and packaging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CEO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Oct 2026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70%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2E7D4F"/>
                          </a:solidFill>
                          <a:latin typeface="Calibri"/>
                        </a:rPr>
                        <a:t>On track</a:t>
                      </a:r>
                    </a:p>
                  </a:txBody>
                  <a:tcPr marL="73152" marR="73152" anchor="ctr">
                    <a:solidFill>
                      <a:srgbClr val="E3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Final price list approved by Oct 15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13-week cash forecast in place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CFO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Sep 2026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2E7D4F"/>
                          </a:solidFill>
                          <a:latin typeface="Calibri"/>
                        </a:rPr>
                        <a:t>Complete</a:t>
                      </a:r>
                    </a:p>
                  </a:txBody>
                  <a:tcPr marL="73152" marR="73152" anchor="ctr">
                    <a:solidFill>
                      <a:srgbClr val="E3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Handed off to controller for weekly updates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Hire VP Operations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CEO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Oct 2026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40%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B7791F"/>
                          </a:solidFill>
                          <a:latin typeface="Calibri"/>
                        </a:rPr>
                        <a:t>At risk</a:t>
                      </a:r>
                    </a:p>
                  </a:txBody>
                  <a:tcPr marL="73152" marR="73152" anchor="ctr">
                    <a:solidFill>
                      <a:srgbClr val="FBEF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Board introductions to candidates requested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Reduce delivery backlog to under three weeks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COO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Nov 2026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45%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2E7D4F"/>
                          </a:solidFill>
                          <a:latin typeface="Calibri"/>
                        </a:rPr>
                        <a:t>On track</a:t>
                      </a:r>
                    </a:p>
                  </a:txBody>
                  <a:tcPr marL="73152" marR="73152" anchor="ctr">
                    <a:solidFill>
                      <a:srgbClr val="E3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Decision on Q4 capacity (see decisions)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CRM clean-up and stage definitions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VP Sales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Oct 2026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30%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A8382B"/>
                          </a:solidFill>
                          <a:latin typeface="Calibri"/>
                        </a:rPr>
                        <a:t>Off track</a:t>
                      </a:r>
                    </a:p>
                  </a:txBody>
                  <a:tcPr marL="73152" marR="73152" anchor="ctr">
                    <a:solidFill>
                      <a:srgbClr val="F7E1D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Recovery plan: stage definitions signed off by Oct 9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Redesign customer onboarding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Head of CS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Dec 2026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25%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2E7D4F"/>
                          </a:solidFill>
                          <a:latin typeface="Calibri"/>
                        </a:rPr>
                        <a:t>On track</a:t>
                      </a:r>
                    </a:p>
                  </a:txBody>
                  <a:tcPr marL="73152" marR="73152" anchor="ctr">
                    <a:solidFill>
                      <a:srgbClr val="E3EF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Pilot with three new customers in November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9A7440"/>
                </a:solidFill>
                <a:latin typeface="Calibri"/>
              </a:rPr>
              <a:t>COMMERCIAL UPDATE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0">
                <a:solidFill>
                  <a:srgbClr val="13223A"/>
                </a:solidFill>
                <a:latin typeface="Georgia"/>
              </a:rPr>
              <a:t>Pipeline growing, but weighted coverage dipped below target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98448"/>
            <a:ext cx="11091672" cy="9525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9601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>
                <a:solidFill>
                  <a:srgbClr val="59606A"/>
                </a:solidFill>
                <a:latin typeface="Calibri"/>
              </a:rPr>
              <a:t>[Company Name]  ·  Board meeting, Q3 2026  ·  Confidential  ·  ILLUSTRATIVE SAMPLE CONTENT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00800"/>
            <a:ext cx="758952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>
                <a:solidFill>
                  <a:srgbClr val="59606A"/>
                </a:solidFill>
                <a:latin typeface="Calibri"/>
              </a:rPr>
              <a:t>9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48640" y="1554480"/>
          <a:ext cx="5852160" cy="448056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766560" y="1600200"/>
            <a:ext cx="484632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>
                <a:solidFill>
                  <a:srgbClr val="13223A"/>
                </a:solidFill>
                <a:latin typeface="Georgia"/>
              </a:rPr>
              <a:t>Highlights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0" y="2011680"/>
            <a:ext cx="48463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Two multi-year renewals signed with existing customers.</a:t>
            </a:r>
          </a:p>
          <a:p>
            <a:pPr>
              <a:spcAft>
                <a:spcPts val="6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Three new customers added; average first-year value $95k.</a:t>
            </a:r>
          </a:p>
          <a:p>
            <a:pPr>
              <a:spcAft>
                <a:spcPts val="6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Total pipeline up 5% on the quarter to $8.7M.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0" y="3886200"/>
            <a:ext cx="484632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>
                <a:solidFill>
                  <a:srgbClr val="13223A"/>
                </a:solidFill>
                <a:latin typeface="Georgia"/>
              </a:rPr>
              <a:t>Watch items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6560" y="4297680"/>
            <a:ext cx="48463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Weighted coverage 0.92x vs. 1.0x target: two large deals moved back a stage.</a:t>
            </a:r>
          </a:p>
          <a:p>
            <a:pPr>
              <a:spcAft>
                <a:spcPts val="6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One customer reduced scope at renewal (net revenue retention 97%).</a:t>
            </a:r>
          </a:p>
          <a:p>
            <a:pPr>
              <a:spcAft>
                <a:spcPts val="6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Enterprise deals taking longer; average cycle up from 84 to 101 days.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9A7440"/>
                </a:solidFill>
                <a:latin typeface="Calibri"/>
              </a:rPr>
              <a:t>OPERATIONAL UPDATE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0">
                <a:solidFill>
                  <a:srgbClr val="13223A"/>
                </a:solidFill>
                <a:latin typeface="Georgia"/>
              </a:rPr>
              <a:t>Delivery back above target; hiring the main operational constraint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98448"/>
            <a:ext cx="11091672" cy="9525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9601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>
                <a:solidFill>
                  <a:srgbClr val="59606A"/>
                </a:solidFill>
                <a:latin typeface="Calibri"/>
              </a:rPr>
              <a:t>[Company Name]  ·  Board meeting, Q3 2026  ·  Confidential  ·  ILLUSTRATIVE SAMPLE CONTENT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00800"/>
            <a:ext cx="758952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>
                <a:solidFill>
                  <a:srgbClr val="59606A"/>
                </a:solidFill>
                <a:latin typeface="Calibri"/>
              </a:rPr>
              <a:t>10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600200"/>
            <a:ext cx="2651760" cy="1325880"/>
          </a:xfrm>
          <a:prstGeom prst="rect">
            <a:avLst/>
          </a:prstGeom>
          <a:solidFill>
            <a:srgbClr val="F6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600200"/>
            <a:ext cx="54864" cy="1325880"/>
          </a:xfrm>
          <a:prstGeom prst="rect">
            <a:avLst/>
          </a:prstGeom>
          <a:solidFill>
            <a:srgbClr val="2E7D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09928"/>
            <a:ext cx="23774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900" b="1">
                <a:solidFill>
                  <a:srgbClr val="59606A"/>
                </a:solidFill>
                <a:latin typeface="Calibri"/>
              </a:rPr>
              <a:t>ON-TIME DELIVERY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1947672"/>
            <a:ext cx="237744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600" b="0">
                <a:solidFill>
                  <a:srgbClr val="13223A"/>
                </a:solidFill>
                <a:latin typeface="Georgia"/>
              </a:rPr>
              <a:t>96%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496312"/>
            <a:ext cx="23774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>
                <a:solidFill>
                  <a:srgbClr val="59606A"/>
                </a:solidFill>
                <a:latin typeface="Calibri"/>
              </a:rPr>
              <a:t>Target 95% · Q2 93%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64992" y="1600200"/>
            <a:ext cx="2651760" cy="1325880"/>
          </a:xfrm>
          <a:prstGeom prst="rect">
            <a:avLst/>
          </a:prstGeom>
          <a:solidFill>
            <a:srgbClr val="F6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364992" y="1600200"/>
            <a:ext cx="54864" cy="1325880"/>
          </a:xfrm>
          <a:prstGeom prst="rect">
            <a:avLst/>
          </a:prstGeom>
          <a:solidFill>
            <a:srgbClr val="B779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47872" y="1709928"/>
            <a:ext cx="23774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900" b="1">
                <a:solidFill>
                  <a:srgbClr val="59606A"/>
                </a:solidFill>
                <a:latin typeface="Calibri"/>
              </a:rPr>
              <a:t>DELIVERY BACKLOG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47872" y="1947672"/>
            <a:ext cx="237744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600" b="0">
                <a:solidFill>
                  <a:srgbClr val="13223A"/>
                </a:solidFill>
                <a:latin typeface="Georgia"/>
              </a:rPr>
              <a:t>4.1 wks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47872" y="2496312"/>
            <a:ext cx="23774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>
                <a:solidFill>
                  <a:srgbClr val="59606A"/>
                </a:solidFill>
                <a:latin typeface="Calibri"/>
              </a:rPr>
              <a:t>Target &lt; 3 weeks by Nov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81344" y="1600200"/>
            <a:ext cx="2651760" cy="1325880"/>
          </a:xfrm>
          <a:prstGeom prst="rect">
            <a:avLst/>
          </a:prstGeom>
          <a:solidFill>
            <a:srgbClr val="F6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181344" y="1600200"/>
            <a:ext cx="54864" cy="1325880"/>
          </a:xfrm>
          <a:prstGeom prst="rect">
            <a:avLst/>
          </a:prstGeom>
          <a:solidFill>
            <a:srgbClr val="B779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64224" y="1709928"/>
            <a:ext cx="23774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900" b="1">
                <a:solidFill>
                  <a:srgbClr val="59606A"/>
                </a:solidFill>
                <a:latin typeface="Calibri"/>
              </a:rPr>
              <a:t>HEADCOUNT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64224" y="1947672"/>
            <a:ext cx="237744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600" b="0">
                <a:solidFill>
                  <a:srgbClr val="13223A"/>
                </a:solidFill>
                <a:latin typeface="Georgia"/>
              </a:rPr>
              <a:t>64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4224" y="2496312"/>
            <a:ext cx="23774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>
                <a:solidFill>
                  <a:srgbClr val="59606A"/>
                </a:solidFill>
                <a:latin typeface="Calibri"/>
              </a:rPr>
              <a:t>Plan 67 · 3 open roles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997696" y="1600200"/>
            <a:ext cx="2651760" cy="1325880"/>
          </a:xfrm>
          <a:prstGeom prst="rect">
            <a:avLst/>
          </a:prstGeom>
          <a:solidFill>
            <a:srgbClr val="F6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997696" y="1600200"/>
            <a:ext cx="54864" cy="1325880"/>
          </a:xfrm>
          <a:prstGeom prst="rect">
            <a:avLst/>
          </a:prstGeom>
          <a:solidFill>
            <a:srgbClr val="2E7D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80576" y="1709928"/>
            <a:ext cx="23774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900" b="1">
                <a:solidFill>
                  <a:srgbClr val="59606A"/>
                </a:solidFill>
                <a:latin typeface="Calibri"/>
              </a:rPr>
              <a:t>TURNOVER, ANNUALIZED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80576" y="1947672"/>
            <a:ext cx="237744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600" b="0">
                <a:solidFill>
                  <a:srgbClr val="13223A"/>
                </a:solidFill>
                <a:latin typeface="Georgia"/>
              </a:rPr>
              <a:t>10%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80576" y="2496312"/>
            <a:ext cx="23774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>
                <a:solidFill>
                  <a:srgbClr val="59606A"/>
                </a:solidFill>
                <a:latin typeface="Calibri"/>
              </a:rPr>
              <a:t>Target ≤ 12%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3291840"/>
            <a:ext cx="347472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>
                <a:solidFill>
                  <a:srgbClr val="13223A"/>
                </a:solidFill>
                <a:latin typeface="Georgia"/>
              </a:rPr>
              <a:t>Delivery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703320"/>
            <a:ext cx="3474720" cy="9525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48640" y="3840480"/>
            <a:ext cx="34747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Temporary capacity reduced backlog from 5.6 to 4.1 weeks.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Customer escalations down to an average of two per week.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97679" y="3291840"/>
            <a:ext cx="347472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>
                <a:solidFill>
                  <a:srgbClr val="13223A"/>
                </a:solidFill>
                <a:latin typeface="Georgia"/>
              </a:rPr>
              <a:t>People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297679" y="3703320"/>
            <a:ext cx="3474720" cy="9525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297679" y="3840480"/>
            <a:ext cx="34747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VP Operations search in second round; three other roles open.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Engagement survey completed; results to the board in Q4.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46719" y="3291840"/>
            <a:ext cx="347472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>
                <a:solidFill>
                  <a:srgbClr val="13223A"/>
                </a:solidFill>
                <a:latin typeface="Georgia"/>
              </a:rPr>
              <a:t>Systems and process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046719" y="3703320"/>
            <a:ext cx="3474720" cy="9525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046719" y="3840480"/>
            <a:ext cx="34747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13-week cash forecast now updated weekly.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9A7440"/>
                </a:solidFill>
                <a:latin typeface="Calibri"/>
              </a:rPr>
              <a:t>–  </a:t>
            </a:r>
            <a:r>
              <a:rPr sz="1300">
                <a:solidFill>
                  <a:srgbClr val="23272D"/>
                </a:solidFill>
                <a:latin typeface="Calibri"/>
              </a:rPr>
              <a:t>CRM stage definitions behind plan; recovery date Oct 9.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9A7440"/>
                </a:solidFill>
                <a:latin typeface="Calibri"/>
              </a:rPr>
              <a:t>RISKS AND MITIGATION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0">
                <a:solidFill>
                  <a:srgbClr val="13223A"/>
                </a:solidFill>
                <a:latin typeface="Georgia"/>
              </a:rPr>
              <a:t>Top risks and how we’re managing them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98448"/>
            <a:ext cx="11091672" cy="9525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9601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>
                <a:solidFill>
                  <a:srgbClr val="59606A"/>
                </a:solidFill>
                <a:latin typeface="Calibri"/>
              </a:rPr>
              <a:t>[Company Name]  ·  Board meeting, Q3 2026  ·  Confidential  ·  ILLUSTRATIVE SAMPLE CONTENT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00800"/>
            <a:ext cx="758952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>
                <a:solidFill>
                  <a:srgbClr val="59606A"/>
                </a:solidFill>
                <a:latin typeface="Calibri"/>
              </a:rPr>
              <a:t>11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554480"/>
          <a:ext cx="11091671" cy="384048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3108960"/>
                <a:gridCol w="1051560"/>
                <a:gridCol w="914400"/>
                <a:gridCol w="777240"/>
                <a:gridCol w="4050791"/>
                <a:gridCol w="1188720"/>
              </a:tblGrid>
              <a:tr h="54864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Risk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Likelihood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Impact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Change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Mitigation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Owner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Two October renewals slip or reduce scope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B7791F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73152" marR="73152" anchor="ctr">
                    <a:solidFill>
                      <a:srgbClr val="FBEF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A8382B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73152" marR="73152" anchor="ctr">
                    <a:solidFill>
                      <a:srgbClr val="F7E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New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Executive sponsor on each; renewal terms proposed early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CEO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VP Operations hire delayed into 2027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B7791F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73152" marR="73152" anchor="ctr">
                    <a:solidFill>
                      <a:srgbClr val="FBEF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B7791F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73152" marR="73152" anchor="ctr">
                    <a:solidFill>
                      <a:srgbClr val="FBEF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▲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Interim coverage by COO; board introductions; widen search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CEO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Delivery capacity constrains Q4 growth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B7791F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73152" marR="73152" anchor="ctr">
                    <a:solidFill>
                      <a:srgbClr val="FBEF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A8382B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73152" marR="73152" anchor="ctr">
                    <a:solidFill>
                      <a:srgbClr val="F7E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▼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Q4 capacity plan (decision required)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COO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Pipeline forecast reliability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B7791F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73152" marR="73152" anchor="ctr">
                    <a:solidFill>
                      <a:srgbClr val="FBEF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B7791F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73152" marR="73152" anchor="ctr">
                    <a:solidFill>
                      <a:srgbClr val="FBEF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Stage definitions and weekly pipeline review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VP Sales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Key-person dependency in delivery leadership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2E7D4F"/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 marL="73152" marR="73152" anchor="ctr">
                    <a:solidFill>
                      <a:srgbClr val="E3EF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A8382B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73152" marR="73152" anchor="ctr">
                    <a:solidFill>
                      <a:srgbClr val="F7E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Documented processes; deputy named for each lead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COO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Cybersecurity or data incident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2E7D4F"/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 marL="73152" marR="73152" anchor="ctr">
                    <a:solidFill>
                      <a:srgbClr val="E3EF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A8382B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73152" marR="73152" anchor="ctr">
                    <a:solidFill>
                      <a:srgbClr val="F7E1D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Annual assessment; staff training; incident response plan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CFO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9A7440"/>
                </a:solidFill>
                <a:latin typeface="Calibri"/>
              </a:rPr>
              <a:t>FOR BOARD ACTION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0">
                <a:solidFill>
                  <a:srgbClr val="13223A"/>
                </a:solidFill>
                <a:latin typeface="Georgia"/>
              </a:rPr>
              <a:t>Decisions and approvals required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98448"/>
            <a:ext cx="11091672" cy="9525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9601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>
                <a:solidFill>
                  <a:srgbClr val="59606A"/>
                </a:solidFill>
                <a:latin typeface="Calibri"/>
              </a:rPr>
              <a:t>[Company Name]  ·  Board meeting, Q3 2026  ·  Confidential  ·  ILLUSTRATIVE SAMPLE CONTENT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00800"/>
            <a:ext cx="758952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>
                <a:solidFill>
                  <a:srgbClr val="59606A"/>
                </a:solidFill>
                <a:latin typeface="Calibri"/>
              </a:rPr>
              <a:t>12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554480"/>
          <a:ext cx="11091672" cy="384048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103120"/>
                <a:gridCol w="2743200"/>
                <a:gridCol w="3108960"/>
                <a:gridCol w="1920240"/>
                <a:gridCol w="1216152"/>
              </a:tblGrid>
              <a:tr h="64008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Item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Management recommendation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Background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Cost / impact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Board action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1. Q4 delivery capacity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Extend temporary capacity through December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Clears backlog to &lt; 3 weeks before Q1; protects two renewals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$95k opex in Q4; within cash plan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13223A"/>
                          </a:solidFill>
                          <a:latin typeface="Calibri"/>
                        </a:rPr>
                        <a:t>Approve</a:t>
                      </a:r>
                    </a:p>
                  </a:txBody>
                  <a:tcPr marL="73152" marR="73152" anchor="ctr">
                    <a:solidFill>
                      <a:srgbClr val="ECEAE3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2. 2027 budget process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Approve timeline and planning assumptions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Draft budget to board in November, final in December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None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13223A"/>
                          </a:solidFill>
                          <a:latin typeface="Calibri"/>
                        </a:rPr>
                        <a:t>Approve</a:t>
                      </a:r>
                    </a:p>
                  </a:txBody>
                  <a:tcPr marL="73152" marR="73152" anchor="ctr">
                    <a:solidFill>
                      <a:srgbClr val="ECEAE3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3. Enterprise pricing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Move to annual contracts with volume tiers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Longer cycles and discount pressure in enterprise deals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Revenue-neutral in year one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13223A"/>
                          </a:solidFill>
                          <a:latin typeface="Calibri"/>
                        </a:rPr>
                        <a:t>Discuss</a:t>
                      </a:r>
                    </a:p>
                  </a:txBody>
                  <a:tcPr marL="73152" marR="73152" anchor="ctr">
                    <a:solidFill>
                      <a:srgbClr val="ECEAE3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4. Equity grants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Approve option grants for two new hires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Per approved plan; within the existing pool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See compensation paper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13223A"/>
                          </a:solidFill>
                          <a:latin typeface="Calibri"/>
                        </a:rPr>
                        <a:t>Approve</a:t>
                      </a:r>
                    </a:p>
                  </a:txBody>
                  <a:tcPr marL="73152" marR="73152" anchor="ctr">
                    <a:solidFill>
                      <a:srgbClr val="ECEAE3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72D"/>
                          </a:solidFill>
                          <a:latin typeface="Calibri"/>
                        </a:rPr>
                        <a:t>5. Prior meeting minutes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Approve minutes of the Q2 meeting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Circulated with this deck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23272D"/>
                          </a:solidFill>
                          <a:latin typeface="Calibri"/>
                        </a:rPr>
                        <a:t>None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13223A"/>
                          </a:solidFill>
                          <a:latin typeface="Calibri"/>
                        </a:rPr>
                        <a:t>Approve</a:t>
                      </a:r>
                    </a:p>
                  </a:txBody>
                  <a:tcPr marL="73152" marR="73152" anchor="ctr">
                    <a:solidFill>
                      <a:srgbClr val="ECEAE3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8640" y="5577840"/>
            <a:ext cx="1106424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0">
                <a:solidFill>
                  <a:srgbClr val="59606A"/>
                </a:solidFill>
                <a:latin typeface="Calibri"/>
              </a:rPr>
              <a:t>Resolutions to be recorded in the minutes. Supporting papers: [list attachments].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9A7440"/>
                </a:solidFill>
                <a:latin typeface="Calibri"/>
              </a:rPr>
              <a:t>NEXT-QUARTER PRIORITIES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0">
                <a:solidFill>
                  <a:srgbClr val="13223A"/>
                </a:solidFill>
                <a:latin typeface="Georgia"/>
              </a:rPr>
              <a:t>Q4 priorities: close the year on plan and set up 2027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98448"/>
            <a:ext cx="11091672" cy="9525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9601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>
                <a:solidFill>
                  <a:srgbClr val="59606A"/>
                </a:solidFill>
                <a:latin typeface="Calibri"/>
              </a:rPr>
              <a:t>[Company Name]  ·  Board meeting, Q3 2026  ·  Confidential  ·  ILLUSTRATIVE SAMPLE CONTENT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00800"/>
            <a:ext cx="758952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>
                <a:solidFill>
                  <a:srgbClr val="59606A"/>
                </a:solidFill>
                <a:latin typeface="Calibri"/>
              </a:rPr>
              <a:t>13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554480"/>
          <a:ext cx="11091672" cy="3950208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548640"/>
                <a:gridCol w="4754880"/>
                <a:gridCol w="1371600"/>
                <a:gridCol w="4416552"/>
              </a:tblGrid>
              <a:tr h="658368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#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Priority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Owner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How the board will see progress</a:t>
                      </a:r>
                    </a:p>
                  </a:txBody>
                  <a:tcPr marL="73152" marR="73152" anchor="ctr">
                    <a:solidFill>
                      <a:srgbClr val="13223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3272D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23272D"/>
                          </a:solidFill>
                          <a:latin typeface="Calibri"/>
                        </a:rPr>
                        <a:t>Deliver Q4 revenue of $3.25M (budget)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23272D"/>
                          </a:solidFill>
                          <a:latin typeface="Calibri"/>
                        </a:rPr>
                        <a:t>CEO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23272D"/>
                          </a:solidFill>
                          <a:latin typeface="Calibri"/>
                        </a:rPr>
                        <a:t>Revenue vs. budget; two October renewals signed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3272D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23272D"/>
                          </a:solidFill>
                          <a:latin typeface="Calibri"/>
                        </a:rPr>
                        <a:t>Reduce delivery backlog to under three weeks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23272D"/>
                          </a:solidFill>
                          <a:latin typeface="Calibri"/>
                        </a:rPr>
                        <a:t>COO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23272D"/>
                          </a:solidFill>
                          <a:latin typeface="Calibri"/>
                        </a:rPr>
                        <a:t>Backlog weeks; on-time delivery ≥ 95%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3272D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23272D"/>
                          </a:solidFill>
                          <a:latin typeface="Calibri"/>
                        </a:rPr>
                        <a:t>Hire VP Operations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23272D"/>
                          </a:solidFill>
                          <a:latin typeface="Calibri"/>
                        </a:rPr>
                        <a:t>CEO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23272D"/>
                          </a:solidFill>
                          <a:latin typeface="Calibri"/>
                        </a:rPr>
                        <a:t>Offer accepted by November 30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3272D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23272D"/>
                          </a:solidFill>
                          <a:latin typeface="Calibri"/>
                        </a:rPr>
                        <a:t>Restore weighted pipeline coverage to 1.0x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23272D"/>
                          </a:solidFill>
                          <a:latin typeface="Calibri"/>
                        </a:rPr>
                        <a:t>VP Sales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23272D"/>
                          </a:solidFill>
                          <a:latin typeface="Calibri"/>
                        </a:rPr>
                        <a:t>Coverage ratio; stage definitions in use</a:t>
                      </a:r>
                    </a:p>
                  </a:txBody>
                  <a:tcPr marL="73152" marR="73152" anchor="ctr">
                    <a:solidFill>
                      <a:srgbClr val="F6F5F1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3272D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23272D"/>
                          </a:solidFill>
                          <a:latin typeface="Calibri"/>
                        </a:rPr>
                        <a:t>Complete the 2027 budget and operating plan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23272D"/>
                          </a:solidFill>
                          <a:latin typeface="Calibri"/>
                        </a:rPr>
                        <a:t>CFO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23272D"/>
                          </a:solidFill>
                          <a:latin typeface="Calibri"/>
                        </a:rPr>
                        <a:t>Final budget approved at December meeting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>
                <a:solidFill>
                  <a:srgbClr val="9A7440"/>
                </a:solidFill>
                <a:latin typeface="Calibri"/>
              </a:rPr>
              <a:t>APPENDIX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0">
                <a:solidFill>
                  <a:srgbClr val="13223A"/>
                </a:solidFill>
                <a:latin typeface="Georgia"/>
              </a:rPr>
              <a:t>Appendix: supporting detail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98448"/>
            <a:ext cx="11091672" cy="9525"/>
          </a:xfrm>
          <a:prstGeom prst="rect">
            <a:avLst/>
          </a:prstGeom>
          <a:solidFill>
            <a:srgbClr val="D8D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9601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800" b="0">
                <a:solidFill>
                  <a:srgbClr val="59606A"/>
                </a:solidFill>
                <a:latin typeface="Calibri"/>
              </a:rPr>
              <a:t>[Company Name]  ·  Board meeting, Q3 2026  ·  Confidential  ·  ILLUSTRATIVE SAMPLE CONTENT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00800"/>
            <a:ext cx="758952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800" b="0">
                <a:solidFill>
                  <a:srgbClr val="59606A"/>
                </a:solidFill>
                <a:latin typeface="Calibri"/>
              </a:rP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45920"/>
            <a:ext cx="54864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1500">
                <a:solidFill>
                  <a:srgbClr val="9A7440"/>
                </a:solidFill>
                <a:latin typeface="Calibri"/>
              </a:rPr>
              <a:t>–  </a:t>
            </a:r>
            <a:r>
              <a:rPr sz="1500">
                <a:solidFill>
                  <a:srgbClr val="23272D"/>
                </a:solidFill>
                <a:latin typeface="Calibri"/>
              </a:rPr>
              <a:t>Detailed income statement: quarter and year to date vs. budget and prior year</a:t>
            </a:r>
          </a:p>
          <a:p>
            <a:pPr>
              <a:spcAft>
                <a:spcPts val="1200"/>
              </a:spcAft>
            </a:pPr>
            <a:r>
              <a:rPr sz="1500">
                <a:solidFill>
                  <a:srgbClr val="9A7440"/>
                </a:solidFill>
                <a:latin typeface="Calibri"/>
              </a:rPr>
              <a:t>–  </a:t>
            </a:r>
            <a:r>
              <a:rPr sz="1500">
                <a:solidFill>
                  <a:srgbClr val="23272D"/>
                </a:solidFill>
                <a:latin typeface="Calibri"/>
              </a:rPr>
              <a:t>Balance sheet and cash flow statement</a:t>
            </a:r>
          </a:p>
          <a:p>
            <a:pPr>
              <a:spcAft>
                <a:spcPts val="1200"/>
              </a:spcAft>
            </a:pPr>
            <a:r>
              <a:rPr sz="1500">
                <a:solidFill>
                  <a:srgbClr val="9A7440"/>
                </a:solidFill>
                <a:latin typeface="Calibri"/>
              </a:rPr>
              <a:t>–  </a:t>
            </a:r>
            <a:r>
              <a:rPr sz="1500">
                <a:solidFill>
                  <a:srgbClr val="23272D"/>
                </a:solidFill>
                <a:latin typeface="Calibri"/>
              </a:rPr>
              <a:t>13-week cash forecast</a:t>
            </a:r>
          </a:p>
          <a:p>
            <a:pPr>
              <a:spcAft>
                <a:spcPts val="1200"/>
              </a:spcAft>
            </a:pPr>
            <a:r>
              <a:rPr sz="1500">
                <a:solidFill>
                  <a:srgbClr val="9A7440"/>
                </a:solidFill>
                <a:latin typeface="Calibri"/>
              </a:rPr>
              <a:t>–  </a:t>
            </a:r>
            <a:r>
              <a:rPr sz="1500">
                <a:solidFill>
                  <a:srgbClr val="23272D"/>
                </a:solidFill>
                <a:latin typeface="Calibri"/>
              </a:rPr>
              <a:t>Accounts receivable aging and top customer balances</a:t>
            </a:r>
          </a:p>
          <a:p>
            <a:pPr>
              <a:spcAft>
                <a:spcPts val="1200"/>
              </a:spcAft>
            </a:pPr>
            <a:r>
              <a:rPr sz="1500">
                <a:solidFill>
                  <a:srgbClr val="9A7440"/>
                </a:solidFill>
                <a:latin typeface="Calibri"/>
              </a:rPr>
              <a:t>–  </a:t>
            </a:r>
            <a:r>
              <a:rPr sz="1500">
                <a:solidFill>
                  <a:srgbClr val="23272D"/>
                </a:solidFill>
                <a:latin typeface="Calibri"/>
              </a:rPr>
              <a:t>Pipeline detail by opportunity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9360" y="1645920"/>
            <a:ext cx="5303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1500">
                <a:solidFill>
                  <a:srgbClr val="9A7440"/>
                </a:solidFill>
                <a:latin typeface="Calibri"/>
              </a:rPr>
              <a:t>–  </a:t>
            </a:r>
            <a:r>
              <a:rPr sz="1500">
                <a:solidFill>
                  <a:srgbClr val="23272D"/>
                </a:solidFill>
                <a:latin typeface="Calibri"/>
              </a:rPr>
              <a:t>Headcount by function vs. plan</a:t>
            </a:r>
          </a:p>
          <a:p>
            <a:pPr>
              <a:spcAft>
                <a:spcPts val="1200"/>
              </a:spcAft>
            </a:pPr>
            <a:r>
              <a:rPr sz="1500">
                <a:solidFill>
                  <a:srgbClr val="9A7440"/>
                </a:solidFill>
                <a:latin typeface="Calibri"/>
              </a:rPr>
              <a:t>–  </a:t>
            </a:r>
            <a:r>
              <a:rPr sz="1500">
                <a:solidFill>
                  <a:srgbClr val="23272D"/>
                </a:solidFill>
                <a:latin typeface="Calibri"/>
              </a:rPr>
              <a:t>Capital expenditure vs. plan</a:t>
            </a:r>
          </a:p>
          <a:p>
            <a:pPr>
              <a:spcAft>
                <a:spcPts val="1200"/>
              </a:spcAft>
            </a:pPr>
            <a:r>
              <a:rPr sz="1500">
                <a:solidFill>
                  <a:srgbClr val="9A7440"/>
                </a:solidFill>
                <a:latin typeface="Calibri"/>
              </a:rPr>
              <a:t>–  </a:t>
            </a:r>
            <a:r>
              <a:rPr sz="1500">
                <a:solidFill>
                  <a:srgbClr val="23272D"/>
                </a:solidFill>
                <a:latin typeface="Calibri"/>
              </a:rPr>
              <a:t>Debt covenants and compliance (if applicable)</a:t>
            </a:r>
          </a:p>
          <a:p>
            <a:pPr>
              <a:spcAft>
                <a:spcPts val="1200"/>
              </a:spcAft>
            </a:pPr>
            <a:r>
              <a:rPr sz="1500">
                <a:solidFill>
                  <a:srgbClr val="9A7440"/>
                </a:solidFill>
                <a:latin typeface="Calibri"/>
              </a:rPr>
              <a:t>–  </a:t>
            </a:r>
            <a:r>
              <a:rPr sz="1500">
                <a:solidFill>
                  <a:srgbClr val="23272D"/>
                </a:solidFill>
                <a:latin typeface="Calibri"/>
              </a:rPr>
              <a:t>Committee reports (audit, compensation)</a:t>
            </a:r>
          </a:p>
          <a:p>
            <a:pPr>
              <a:spcAft>
                <a:spcPts val="1200"/>
              </a:spcAft>
            </a:pPr>
            <a:r>
              <a:rPr sz="1500">
                <a:solidFill>
                  <a:srgbClr val="9A7440"/>
                </a:solidFill>
                <a:latin typeface="Calibri"/>
              </a:rPr>
              <a:t>–  </a:t>
            </a:r>
            <a:r>
              <a:rPr sz="1500">
                <a:solidFill>
                  <a:srgbClr val="23272D"/>
                </a:solidFill>
                <a:latin typeface="Calibri"/>
              </a:rPr>
              <a:t>Glossary of KPI definitions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Board Reporting Template</dc:title>
  <dc:subject/>
  <dc:creator>Matthew Fusco | matthewdfusco.com</dc:creator>
  <cp:keywords/>
  <dc:description>Illustrative template. All names, figures, and events are fictional.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